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59" r:id="rId4"/>
    <p:sldId id="262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8.6088805015075598E-2"/>
                  <c:y val="7.2537911927675974E-2"/>
                </c:manualLayout>
              </c:layout>
              <c:showCatName val="1"/>
            </c:dLbl>
            <c:dLbl>
              <c:idx val="1"/>
              <c:layout>
                <c:manualLayout>
                  <c:x val="-3.0719507169041892E-2"/>
                  <c:y val="2.233741615631387E-2"/>
                </c:manualLayout>
              </c:layout>
              <c:showCatName val="1"/>
            </c:dLbl>
            <c:dLbl>
              <c:idx val="3"/>
              <c:layout>
                <c:manualLayout>
                  <c:x val="-3.9946638901542264E-2"/>
                  <c:y val="-4.4501676873724201E-2"/>
                </c:manualLayout>
              </c:layout>
              <c:showCatName val="1"/>
            </c:dLbl>
            <c:spPr>
              <a:solidFill>
                <a:schemeClr val="bg1">
                  <a:lumMod val="75000"/>
                </a:schemeClr>
              </a:solidFill>
            </c:spPr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CatName val="1"/>
            <c:showLeaderLines val="1"/>
          </c:dLbls>
          <c:cat>
            <c:strRef>
              <c:f>Sheet1!$B$2:$F$2</c:f>
              <c:strCache>
                <c:ptCount val="5"/>
                <c:pt idx="0">
                  <c:v>Broadview East York</c:v>
                </c:pt>
                <c:pt idx="1">
                  <c:v>Central Riverdale</c:v>
                </c:pt>
                <c:pt idx="2">
                  <c:v>Massey Creek</c:v>
                </c:pt>
                <c:pt idx="3">
                  <c:v>Crescent Town</c:v>
                </c:pt>
                <c:pt idx="4">
                  <c:v>Rest of Toronto East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13.4</c:v>
                </c:pt>
                <c:pt idx="1">
                  <c:v>8.8000000000000007</c:v>
                </c:pt>
                <c:pt idx="2">
                  <c:v>8.3000000000000007</c:v>
                </c:pt>
                <c:pt idx="3">
                  <c:v>13</c:v>
                </c:pt>
                <c:pt idx="4">
                  <c:v>56.5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7.9130958077754096E-2"/>
                  <c:y val="3.2512394284047834E-2"/>
                </c:manualLayout>
              </c:layout>
              <c:showCatName val="1"/>
            </c:dLbl>
            <c:dLbl>
              <c:idx val="3"/>
              <c:layout>
                <c:manualLayout>
                  <c:x val="-2.6198576006728438E-2"/>
                  <c:y val="-2.9351851851851837E-2"/>
                </c:manualLayout>
              </c:layout>
              <c:showCatName val="1"/>
            </c:dLbl>
            <c:spPr>
              <a:solidFill>
                <a:sysClr val="window" lastClr="FFFFFF">
                  <a:lumMod val="75000"/>
                </a:sysClr>
              </a:solidFill>
            </c:spPr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CatName val="1"/>
            <c:showLeaderLines val="1"/>
          </c:dLbls>
          <c:cat>
            <c:strRef>
              <c:f>Sheet1!$B$6:$F$6</c:f>
              <c:strCache>
                <c:ptCount val="5"/>
                <c:pt idx="0">
                  <c:v>Broadview East York</c:v>
                </c:pt>
                <c:pt idx="1">
                  <c:v>Central Riverdale</c:v>
                </c:pt>
                <c:pt idx="2">
                  <c:v>Massey Creek</c:v>
                </c:pt>
                <c:pt idx="3">
                  <c:v>Crescent Town</c:v>
                </c:pt>
                <c:pt idx="4">
                  <c:v>Rest of Toronto East</c:v>
                </c:pt>
              </c:strCache>
            </c:strRef>
          </c:cat>
          <c:val>
            <c:numRef>
              <c:f>Sheet1!$B$7:$F$7</c:f>
              <c:numCache>
                <c:formatCode>General</c:formatCode>
                <c:ptCount val="5"/>
                <c:pt idx="0">
                  <c:v>15.3</c:v>
                </c:pt>
                <c:pt idx="1">
                  <c:v>10</c:v>
                </c:pt>
                <c:pt idx="2">
                  <c:v>8.8000000000000007</c:v>
                </c:pt>
                <c:pt idx="3">
                  <c:v>18.399999999999999</c:v>
                </c:pt>
                <c:pt idx="4">
                  <c:v>47.6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8.3095814946208726E-2"/>
                  <c:y val="3.1955016039661742E-2"/>
                </c:manualLayout>
              </c:layout>
              <c:showCatName val="1"/>
            </c:dLbl>
            <c:dLbl>
              <c:idx val="2"/>
              <c:layout>
                <c:manualLayout>
                  <c:x val="-7.3000634536067741E-2"/>
                  <c:y val="-7.8062117235345771E-2"/>
                </c:manualLayout>
              </c:layout>
              <c:showCatName val="1"/>
            </c:dLbl>
            <c:dLbl>
              <c:idx val="3"/>
              <c:layout>
                <c:manualLayout>
                  <c:x val="9.7925211271667964E-2"/>
                  <c:y val="-8.7325386410032207E-2"/>
                </c:manualLayout>
              </c:layout>
              <c:showCatName val="1"/>
            </c:dLbl>
            <c:spPr>
              <a:solidFill>
                <a:sysClr val="window" lastClr="FFFFFF">
                  <a:lumMod val="75000"/>
                </a:sysClr>
              </a:solidFill>
            </c:spPr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CatName val="1"/>
            <c:showLeaderLines val="1"/>
          </c:dLbls>
          <c:cat>
            <c:strRef>
              <c:f>Sheet1!$B$10:$F$10</c:f>
              <c:strCache>
                <c:ptCount val="5"/>
                <c:pt idx="0">
                  <c:v>Broadview East York</c:v>
                </c:pt>
                <c:pt idx="1">
                  <c:v>Central Riverdale</c:v>
                </c:pt>
                <c:pt idx="2">
                  <c:v>Massey Creek</c:v>
                </c:pt>
                <c:pt idx="3">
                  <c:v>Crescent Town</c:v>
                </c:pt>
                <c:pt idx="4">
                  <c:v>Rest of Toronto East</c:v>
                </c:pt>
              </c:strCache>
            </c:strRef>
          </c:cat>
          <c:val>
            <c:numRef>
              <c:f>Sheet1!$B$11:$F$11</c:f>
              <c:numCache>
                <c:formatCode>General</c:formatCode>
                <c:ptCount val="5"/>
                <c:pt idx="0">
                  <c:v>16.2</c:v>
                </c:pt>
                <c:pt idx="1">
                  <c:v>10.4</c:v>
                </c:pt>
                <c:pt idx="2">
                  <c:v>13.1</c:v>
                </c:pt>
                <c:pt idx="3">
                  <c:v>32.4</c:v>
                </c:pt>
                <c:pt idx="4">
                  <c:v>28.9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2AE3E-7BAF-4AAE-BA1B-8FDE3B35A3EC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991B4-6D19-495E-9D85-D92204561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991B4-6D19-495E-9D85-D9220456110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3571-F2D1-415A-8958-90733B9ED167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5895-B159-4A6E-A90B-943186EA5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95400"/>
            <a:ext cx="6248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43600" y="838200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100" dirty="0" smtClean="0"/>
              <a:t>Victoria Park Avenue</a:t>
            </a:r>
            <a:endParaRPr lang="en-CA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4191000"/>
            <a:ext cx="838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Don Valley</a:t>
            </a:r>
            <a:endParaRPr lang="en-CA" sz="1100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3429794" y="4038600"/>
            <a:ext cx="304006" cy="7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48400" y="3048000"/>
            <a:ext cx="1219200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100" dirty="0" smtClean="0"/>
              <a:t>Crescent Town</a:t>
            </a:r>
            <a:endParaRPr lang="en-CA" sz="1100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6248400" y="2895600"/>
            <a:ext cx="228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312237" y="1231563"/>
            <a:ext cx="178713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48200" y="3886200"/>
            <a:ext cx="1219200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100" dirty="0" smtClean="0"/>
              <a:t>Central Riverdale</a:t>
            </a:r>
            <a:endParaRPr lang="en-CA" sz="1100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4724400" y="3733800"/>
            <a:ext cx="2286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48400" y="2057400"/>
            <a:ext cx="1219200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100" dirty="0" smtClean="0"/>
              <a:t>Massey Creek</a:t>
            </a:r>
            <a:endParaRPr lang="en-CA" sz="1100" dirty="0"/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6019800" y="2133600"/>
            <a:ext cx="2286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90800" y="1752600"/>
            <a:ext cx="1371600" cy="2616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100" dirty="0" smtClean="0"/>
              <a:t>Broadview-East York</a:t>
            </a:r>
            <a:endParaRPr lang="en-CA" sz="11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429000" y="1981200"/>
            <a:ext cx="3048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76600" y="533400"/>
            <a:ext cx="3135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Toronto East LIP Area Map</a:t>
            </a:r>
            <a:endParaRPr lang="en-US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0" y="1600200"/>
          <a:ext cx="7391400" cy="1330643"/>
        </p:xfrm>
        <a:graphic>
          <a:graphicData uri="http://schemas.openxmlformats.org/drawingml/2006/table">
            <a:tbl>
              <a:tblPr/>
              <a:tblGrid>
                <a:gridCol w="3640452"/>
                <a:gridCol w="3750948"/>
              </a:tblGrid>
              <a:tr h="349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Calibri"/>
                          <a:cs typeface="Times New Roman"/>
                        </a:rPr>
                        <a:t>Clusters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Calibri"/>
                          <a:cs typeface="Times New Roman"/>
                        </a:rPr>
                        <a:t>Census Tract Numbers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Broadview- East York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184.01; 184.02; 185.01; 185.02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Central Riverdale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027; 029; 073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Crescent Town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180; 190.01; 080.02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Massey Creek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189.00; 190.02; 193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81" marR="64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9906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Toronto East Profile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3505200"/>
            <a:ext cx="7467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	</a:t>
            </a:r>
            <a:r>
              <a:rPr lang="en-US" sz="2000" b="1" dirty="0" smtClean="0"/>
              <a:t>Concentration</a:t>
            </a:r>
          </a:p>
          <a:p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These four clusters represent 43.5 % of Toronto East Population yet  52.5 % of all 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immigrants in the area.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Within these clusters one in every seven individuals is a newcomer, while in the rest of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area the ratio is one in every twenty two.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1447800"/>
          <a:ext cx="34575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2819400" y="1447800"/>
          <a:ext cx="34480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5676900" y="1447800"/>
          <a:ext cx="3467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3400" y="838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Distribution of all East Toronto </a:t>
            </a:r>
            <a:r>
              <a:rPr lang="en-CA" u="sng" dirty="0" smtClean="0"/>
              <a:t>residents</a:t>
            </a:r>
            <a:r>
              <a:rPr lang="en-CA" dirty="0" smtClean="0"/>
              <a:t>, 2006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838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Distribution of all East Toronto  </a:t>
            </a:r>
            <a:r>
              <a:rPr lang="en-CA" u="sng" dirty="0" smtClean="0"/>
              <a:t>immigrants</a:t>
            </a:r>
            <a:r>
              <a:rPr lang="en-CA" dirty="0" smtClean="0"/>
              <a:t>, 2006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838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Distribution of all East Toronto  </a:t>
            </a:r>
            <a:r>
              <a:rPr lang="en-CA" u="sng" dirty="0" smtClean="0"/>
              <a:t>newcomers</a:t>
            </a:r>
            <a:r>
              <a:rPr lang="en-CA" dirty="0" smtClean="0"/>
              <a:t>, 2006</a:t>
            </a:r>
            <a:endParaRPr lang="en-CA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3400" y="4267200"/>
          <a:ext cx="3756660" cy="2438402"/>
        </p:xfrm>
        <a:graphic>
          <a:graphicData uri="http://schemas.openxmlformats.org/drawingml/2006/table">
            <a:tbl>
              <a:tblPr/>
              <a:tblGrid>
                <a:gridCol w="1013460"/>
                <a:gridCol w="548640"/>
                <a:gridCol w="548640"/>
                <a:gridCol w="548640"/>
                <a:gridCol w="548640"/>
                <a:gridCol w="548640"/>
              </a:tblGrid>
              <a:tr h="304801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100" b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Percentage distribution</a:t>
                      </a:r>
                      <a:endParaRPr lang="en-CA" sz="1100" b="1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Broadview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East York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Central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Riverdale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Massey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Creek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Crescent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Town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Rest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of Toronto East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Residents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13.4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8.8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8.3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13.0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56.5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Immigrants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15.3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10.0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8.8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18.4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47.6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Newcomers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16.2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10.4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13.1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32.4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28.9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1" y="4267200"/>
          <a:ext cx="4191000" cy="2438402"/>
        </p:xfrm>
        <a:graphic>
          <a:graphicData uri="http://schemas.openxmlformats.org/drawingml/2006/table">
            <a:tbl>
              <a:tblPr/>
              <a:tblGrid>
                <a:gridCol w="935111"/>
                <a:gridCol w="698806"/>
                <a:gridCol w="720864"/>
                <a:gridCol w="612073"/>
                <a:gridCol w="612073"/>
                <a:gridCol w="612073"/>
              </a:tblGrid>
              <a:tr h="304801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100" b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Population distribution</a:t>
                      </a:r>
                      <a:endParaRPr lang="en-CA" sz="1100" b="1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Broadview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East York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Central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Riverdale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Massey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Creek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Crescent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Town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Rest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of Toronto East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Residents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20,255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13,310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12,630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19,621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85,614</a:t>
                      </a:r>
                      <a:endParaRPr lang="en-CA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Immigrants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9,435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6,150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5,450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11,340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29,400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Newcomers</a:t>
                      </a:r>
                      <a:endParaRPr lang="en-C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2,020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1,385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1,745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4,310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3,851</a:t>
                      </a:r>
                      <a:endParaRPr lang="en-CA" sz="1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3025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0" y="914400"/>
          <a:ext cx="7848599" cy="1892808"/>
        </p:xfrm>
        <a:graphic>
          <a:graphicData uri="http://schemas.openxmlformats.org/drawingml/2006/table">
            <a:tbl>
              <a:tblPr/>
              <a:tblGrid>
                <a:gridCol w="2667000"/>
                <a:gridCol w="914400"/>
                <a:gridCol w="838198"/>
                <a:gridCol w="914400"/>
                <a:gridCol w="838200"/>
                <a:gridCol w="838200"/>
                <a:gridCol w="838201"/>
              </a:tblGrid>
              <a:tr h="5423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Times New Roman"/>
                        </a:rPr>
                        <a:t>Broadview East York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Times New Roman"/>
                        </a:rPr>
                        <a:t>Central Riverdale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Times New Roman"/>
                        </a:rPr>
                        <a:t>Crescent Town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Massey Creek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Rest of Toronto East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Toronto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Arial"/>
                          <a:ea typeface="Calibri"/>
                          <a:cs typeface="Times New Roman"/>
                        </a:rPr>
                        <a:t>Racialised</a:t>
                      </a: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 Groups (%)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26.6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55.0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59.1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38.3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32.7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46.0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No Knowledge of English/French (%)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5.2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15.1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4.4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6.1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5.3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Home Language other than </a:t>
                      </a:r>
                      <a:r>
                        <a:rPr lang="en-US" sz="1200" dirty="0" smtClean="0">
                          <a:latin typeface="Arial"/>
                          <a:ea typeface="Calibri"/>
                          <a:cs typeface="Times New Roman"/>
                        </a:rPr>
                        <a:t>English/French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29.6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37.3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36.9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25.5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21.3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31.0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% of University Graduates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37.9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35.1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43.1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40.2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41.2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43.9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% Low Income Families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25.5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30.7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31.4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24.3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16.6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20.6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0" y="45720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Toronto East Comparison</a:t>
            </a:r>
            <a:endParaRPr lang="en-US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3581400"/>
          <a:ext cx="7848600" cy="2734056"/>
        </p:xfrm>
        <a:graphic>
          <a:graphicData uri="http://schemas.openxmlformats.org/drawingml/2006/table">
            <a:tbl>
              <a:tblPr/>
              <a:tblGrid>
                <a:gridCol w="2514600"/>
                <a:gridCol w="914400"/>
                <a:gridCol w="1066800"/>
                <a:gridCol w="914400"/>
                <a:gridCol w="838200"/>
                <a:gridCol w="838200"/>
                <a:gridCol w="762000"/>
              </a:tblGrid>
              <a:tr h="4912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Region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Times New Roman"/>
                        </a:rPr>
                        <a:t>Broadview East York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Times New Roman"/>
                        </a:rPr>
                        <a:t>Central Riverdale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Times New Roman"/>
                        </a:rPr>
                        <a:t>Crescent Town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Massey Creek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Rest of Toronto East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Toronto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Southern Asia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9.8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5.5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60.5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56.8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19.1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26.1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Eastern Asia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73.5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10.8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35.2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22.3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Europe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59.6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3.3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12.2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9.7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14.4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13.7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Southeast Asia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9.0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6.6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4.5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11.9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8.2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9.6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West Asia &amp; Middle East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9.3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0.7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6.8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11.6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4.6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10.7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Africa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1.0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4.3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7.0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6.0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South America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5.6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0.7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1.4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5.1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U.S.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0.7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3.2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1.6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Caribbean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0.2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0.9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2.9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3.5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Central America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0.5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1.1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1.7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1.3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75" marR="64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95600" y="31242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Top 10 Recent Immigrants (%)</a:t>
            </a:r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609600"/>
            <a:ext cx="6477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Neighbouring</a:t>
            </a:r>
            <a:r>
              <a:rPr lang="en-US" b="1" dirty="0"/>
              <a:t> Communities of Oakridge and </a:t>
            </a:r>
            <a:r>
              <a:rPr lang="en-US" b="1" dirty="0" err="1"/>
              <a:t>Clairlea-Birchmount</a:t>
            </a:r>
            <a:r>
              <a:rPr lang="en-US" b="1" dirty="0"/>
              <a:t> (East </a:t>
            </a:r>
            <a:r>
              <a:rPr lang="en-US" b="1" dirty="0" smtClean="0"/>
              <a:t>Side of </a:t>
            </a:r>
            <a:r>
              <a:rPr lang="en-US" b="1" dirty="0"/>
              <a:t>Crescent Town)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66800" y="1295397"/>
          <a:ext cx="6934200" cy="3325092"/>
        </p:xfrm>
        <a:graphic>
          <a:graphicData uri="http://schemas.openxmlformats.org/drawingml/2006/table">
            <a:tbl>
              <a:tblPr/>
              <a:tblGrid>
                <a:gridCol w="4114800"/>
                <a:gridCol w="1371600"/>
                <a:gridCol w="1447800"/>
              </a:tblGrid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Number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Percentage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Population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15,440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100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Children 0-14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3,310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Seniors 65+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1,580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 Immigrants in Population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8,955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58.0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Newcomers 2001-2006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3,868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Immigrants 1991-2000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2,776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Racialised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Groups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9,960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64.5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 Knowledge of English/French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679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Home Language other than </a:t>
                      </a: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English/French 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6,130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% of University Graduates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% of Low Income Families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4800600"/>
            <a:ext cx="5715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Top 5 Recent Immigrants:</a:t>
            </a:r>
          </a:p>
          <a:p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Southern Asia (61.9 %)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West Asia &amp; Middle East (9.7 %)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Southeast Asia (6.8%)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Eastern Asia (6.8%)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Europe (5.9 %)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444</Words>
  <Application>Microsoft Office PowerPoint</Application>
  <PresentationFormat>On-screen Show (4:3)</PresentationFormat>
  <Paragraphs>246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stopkara</dc:creator>
  <cp:lastModifiedBy>stopkara</cp:lastModifiedBy>
  <cp:revision>25</cp:revision>
  <dcterms:created xsi:type="dcterms:W3CDTF">2010-01-25T14:36:19Z</dcterms:created>
  <dcterms:modified xsi:type="dcterms:W3CDTF">2010-01-27T14:26:33Z</dcterms:modified>
</cp:coreProperties>
</file>